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Default Extension="wdp" ContentType="image/vnd.ms-photo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2"/>
  </p:notesMasterIdLst>
  <p:sldIdLst>
    <p:sldId id="265" r:id="rId2"/>
    <p:sldId id="266" r:id="rId3"/>
    <p:sldId id="261" r:id="rId4"/>
    <p:sldId id="262" r:id="rId5"/>
    <p:sldId id="257" r:id="rId6"/>
    <p:sldId id="260" r:id="rId7"/>
    <p:sldId id="258" r:id="rId8"/>
    <p:sldId id="259" r:id="rId9"/>
    <p:sldId id="256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EEF19-BD0B-3C4C-9D5E-740514520CA7}" type="datetimeFigureOut">
              <a:rPr lang="en-US" smtClean="0"/>
              <a:pPr/>
              <a:t>9/27/17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1C993D-E995-A840-8817-C018B16EF4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46243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B5550-19C6-45DB-BB33-25881CFADEA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Adam Smith.</a:t>
            </a:r>
            <a:r>
              <a:rPr lang="en-US" baseline="0" dirty="0" smtClean="0"/>
              <a:t> Invisible Hand.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C993D-E995-A840-8817-C018B16EF4A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789316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C993D-E995-A840-8817-C018B16EF4A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24077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3D61-4F6F-FF48-B8B2-7F4696046AF2}" type="datetimeFigureOut">
              <a:rPr lang="en-US" smtClean="0"/>
              <a:pPr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9599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3D61-4F6F-FF48-B8B2-7F4696046AF2}" type="datetimeFigureOut">
              <a:rPr lang="en-US" smtClean="0"/>
              <a:pPr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47034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3D61-4F6F-FF48-B8B2-7F4696046AF2}" type="datetimeFigureOut">
              <a:rPr lang="en-US" smtClean="0"/>
              <a:pPr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29347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3D61-4F6F-FF48-B8B2-7F4696046AF2}" type="datetimeFigureOut">
              <a:rPr lang="en-US" smtClean="0"/>
              <a:pPr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48109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3D61-4F6F-FF48-B8B2-7F4696046AF2}" type="datetimeFigureOut">
              <a:rPr lang="en-US" smtClean="0"/>
              <a:pPr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3651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3D61-4F6F-FF48-B8B2-7F4696046AF2}" type="datetimeFigureOut">
              <a:rPr lang="en-US" smtClean="0"/>
              <a:pPr/>
              <a:t>9/27/17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51178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3D61-4F6F-FF48-B8B2-7F4696046AF2}" type="datetimeFigureOut">
              <a:rPr lang="en-US" smtClean="0"/>
              <a:pPr/>
              <a:t>9/27/17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6674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3D61-4F6F-FF48-B8B2-7F4696046AF2}" type="datetimeFigureOut">
              <a:rPr lang="en-US" smtClean="0"/>
              <a:pPr/>
              <a:t>9/27/17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2391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3D61-4F6F-FF48-B8B2-7F4696046AF2}" type="datetimeFigureOut">
              <a:rPr lang="en-US" smtClean="0"/>
              <a:pPr/>
              <a:t>9/27/17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4448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3D61-4F6F-FF48-B8B2-7F4696046AF2}" type="datetimeFigureOut">
              <a:rPr lang="en-US" smtClean="0"/>
              <a:pPr/>
              <a:t>9/27/17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8671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93D61-4F6F-FF48-B8B2-7F4696046AF2}" type="datetimeFigureOut">
              <a:rPr lang="en-US" smtClean="0"/>
              <a:pPr/>
              <a:t>9/27/17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58616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93D61-4F6F-FF48-B8B2-7F4696046AF2}" type="datetimeFigureOut">
              <a:rPr lang="en-US" smtClean="0"/>
              <a:pPr/>
              <a:t>9/27/17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26A79-85C2-0945-9FCA-2C0146CF5D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53507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_yNv2ab9i4" TargetMode="External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HQ2RJC1a8T0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cweb2.loc.gov/service/pnp/ppmsca/09800/09855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10749" t="12395" r="8992" b="8000"/>
          <a:stretch>
            <a:fillRect/>
          </a:stretch>
        </p:blipFill>
        <p:spPr bwMode="auto">
          <a:xfrm>
            <a:off x="256463" y="66791"/>
            <a:ext cx="8740402" cy="68236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3542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 cmpd="sng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Why do economists refer to Adam Smith as the “father of economics”?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376" y="1600200"/>
            <a:ext cx="8759354" cy="483044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Scotsman, Adam Smith, demonstrated that a nation’s wealth comes from </a:t>
            </a:r>
            <a:r>
              <a:rPr lang="en-US" dirty="0"/>
              <a:t>production and </a:t>
            </a:r>
            <a:r>
              <a:rPr lang="en-US" dirty="0" smtClean="0"/>
              <a:t>commerce, not merely supplies of gold </a:t>
            </a:r>
            <a:r>
              <a:rPr lang="en-US" dirty="0"/>
              <a:t>and silver </a:t>
            </a:r>
            <a:r>
              <a:rPr lang="en-US" dirty="0" smtClean="0"/>
              <a:t>in vaults. He explained “gross </a:t>
            </a:r>
            <a:r>
              <a:rPr lang="en-US" dirty="0"/>
              <a:t>national product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He described </a:t>
            </a:r>
            <a:r>
              <a:rPr lang="en-US" i="1" dirty="0" smtClean="0"/>
              <a:t>division of labor </a:t>
            </a:r>
            <a:r>
              <a:rPr lang="en-US" dirty="0" smtClean="0"/>
              <a:t>(each person in the pin factory did a specific job) as the fundamental path to economic success.</a:t>
            </a:r>
          </a:p>
          <a:p>
            <a:r>
              <a:rPr lang="en-US" dirty="0" smtClean="0"/>
              <a:t>He described the free market economy as succeeding due to the beneficial force of the “invisible hand.” Each </a:t>
            </a:r>
            <a:r>
              <a:rPr lang="en-US" i="1" dirty="0" smtClean="0"/>
              <a:t>selfish</a:t>
            </a:r>
            <a:r>
              <a:rPr lang="en-US" dirty="0" smtClean="0"/>
              <a:t> business operator benefits society.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1548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292" y="167691"/>
            <a:ext cx="8686800" cy="5943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American Progress, </a:t>
            </a:r>
            <a:r>
              <a:rPr lang="en-US" sz="3600" dirty="0" smtClean="0"/>
              <a:t>John </a:t>
            </a:r>
            <a:r>
              <a:rPr lang="en-US" sz="3600" dirty="0" err="1" smtClean="0"/>
              <a:t>Gast</a:t>
            </a:r>
            <a:r>
              <a:rPr lang="en-US" sz="3600" dirty="0" smtClean="0"/>
              <a:t> 1872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158" y="1025357"/>
            <a:ext cx="8846934" cy="56855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	</a:t>
            </a:r>
            <a:r>
              <a:rPr lang="en-US" sz="2000" dirty="0" smtClean="0"/>
              <a:t>A large</a:t>
            </a:r>
            <a:r>
              <a:rPr lang="en-US" sz="2000" dirty="0"/>
              <a:t> </a:t>
            </a:r>
            <a:r>
              <a:rPr lang="en-US" sz="2000" dirty="0" smtClean="0"/>
              <a:t>feminine </a:t>
            </a:r>
            <a:r>
              <a:rPr lang="en-US" sz="2000" dirty="0"/>
              <a:t>figure of “American Progress” with </a:t>
            </a:r>
            <a:r>
              <a:rPr lang="en-US" sz="2000" dirty="0" smtClean="0"/>
              <a:t>the “</a:t>
            </a:r>
            <a:r>
              <a:rPr lang="en-US" sz="2000" dirty="0"/>
              <a:t>star of the empire” on her forehead and long, light, wavy hair leads miners</a:t>
            </a:r>
            <a:r>
              <a:rPr lang="en-US" sz="2000" dirty="0" smtClean="0"/>
              <a:t>, settlers</a:t>
            </a:r>
            <a:r>
              <a:rPr lang="en-US" sz="2000" dirty="0"/>
              <a:t>, and travelers from East to West. </a:t>
            </a:r>
            <a:r>
              <a:rPr lang="en-US" sz="2000" dirty="0" smtClean="0"/>
              <a:t>As </a:t>
            </a:r>
            <a:r>
              <a:rPr lang="en-US" sz="2000" dirty="0"/>
              <a:t>she advances, she </a:t>
            </a:r>
            <a:r>
              <a:rPr lang="en-US" sz="2000" dirty="0" smtClean="0"/>
              <a:t>suspends telegraph cable. She holds the excess wire in her right hand where she also carries </a:t>
            </a:r>
            <a:r>
              <a:rPr lang="en-US" sz="2000" dirty="0"/>
              <a:t>a </a:t>
            </a:r>
            <a:r>
              <a:rPr lang="en-US" sz="2000" dirty="0" smtClean="0"/>
              <a:t>schoolbook. This symbolizes free public education.  </a:t>
            </a:r>
          </a:p>
          <a:p>
            <a:pPr marL="0" indent="0">
              <a:buNone/>
            </a:pPr>
            <a:r>
              <a:rPr lang="en-US" sz="2000" dirty="0" smtClean="0"/>
              <a:t>	With </a:t>
            </a:r>
            <a:r>
              <a:rPr lang="en-US" sz="2000" dirty="0"/>
              <a:t>her progression, the darkness fades as she </a:t>
            </a:r>
            <a:r>
              <a:rPr lang="en-US" sz="2000" dirty="0" smtClean="0"/>
              <a:t>brings new </a:t>
            </a:r>
            <a:r>
              <a:rPr lang="en-US" sz="2000" dirty="0"/>
              <a:t>light. Men of various trades accompany her on foot and by various </a:t>
            </a:r>
            <a:r>
              <a:rPr lang="en-US" sz="2000" dirty="0" smtClean="0"/>
              <a:t>methods of </a:t>
            </a:r>
            <a:r>
              <a:rPr lang="en-US" sz="2000" dirty="0"/>
              <a:t>transportation: horseback, covered wagon, carriage, steam engine, and ships</a:t>
            </a:r>
            <a:r>
              <a:rPr lang="en-US" sz="2000" dirty="0" smtClean="0"/>
              <a:t>.  Read from right to left, this shows progress from Railroad to gurney, which is a sled pulled by hand or animal.  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	In the lower </a:t>
            </a:r>
            <a:r>
              <a:rPr lang="en-US" sz="2000" dirty="0"/>
              <a:t>right, farmers cultivate the land and there is a stone house with a </a:t>
            </a:r>
            <a:r>
              <a:rPr lang="en-US" sz="2000" dirty="0" smtClean="0"/>
              <a:t>boundary marked </a:t>
            </a:r>
            <a:r>
              <a:rPr lang="en-US" sz="2000" dirty="0"/>
              <a:t>by trees and a split-rail fence. Three men in the central bottom </a:t>
            </a:r>
            <a:r>
              <a:rPr lang="en-US" sz="2000" dirty="0" smtClean="0"/>
              <a:t>portion walk </a:t>
            </a:r>
            <a:r>
              <a:rPr lang="en-US" sz="2000" dirty="0"/>
              <a:t>next to a rider. One man carries a lowered shotgun at the ready and</a:t>
            </a:r>
          </a:p>
          <a:p>
            <a:pPr marL="0" indent="0">
              <a:buNone/>
            </a:pPr>
            <a:r>
              <a:rPr lang="en-US" sz="2000" dirty="0"/>
              <a:t>another, wearing a red shirt and smoking a pipe, props a miner’s shovel on </a:t>
            </a:r>
            <a:r>
              <a:rPr lang="en-US" sz="2000" dirty="0" smtClean="0"/>
              <a:t>his right </a:t>
            </a:r>
            <a:r>
              <a:rPr lang="en-US" sz="2000" dirty="0"/>
              <a:t>shoulder. </a:t>
            </a:r>
            <a:r>
              <a:rPr lang="en-US" sz="2000" dirty="0" smtClean="0"/>
              <a:t> This symbolizes the Progress of many over nature and cultivation of new Western lands.  As they progress Westward, a wild deer and bear flee in fear.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0229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72172"/>
            <a:ext cx="7772400" cy="1470025"/>
          </a:xfrm>
          <a:ln w="38100" cmpd="sng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3314" y="2309572"/>
            <a:ext cx="8531415" cy="4307796"/>
          </a:xfrm>
        </p:spPr>
        <p:txBody>
          <a:bodyPr>
            <a:normAutofit/>
          </a:bodyPr>
          <a:lstStyle/>
          <a:p>
            <a:pPr algn="l"/>
            <a:r>
              <a:rPr lang="en-US" sz="4600" dirty="0" smtClean="0">
                <a:solidFill>
                  <a:schemeClr val="tx1"/>
                </a:solidFill>
              </a:rPr>
              <a:t>What about the role of the entrepreneur?</a:t>
            </a:r>
          </a:p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How are the patterns similar between today and during the second industrial revolution?</a:t>
            </a:r>
          </a:p>
          <a:p>
            <a:endParaRPr lang="en-US" dirty="0"/>
          </a:p>
        </p:txBody>
      </p:sp>
      <p:pic>
        <p:nvPicPr>
          <p:cNvPr id="4" name="Picture 3" descr="patter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048656" y="5081540"/>
            <a:ext cx="1219204" cy="94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7531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 cmpd="sng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How did America surge forward from 1865 to 1910?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Natural Resources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Large Workforce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Technology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Good government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4079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3397"/>
            <a:ext cx="7772400" cy="1470025"/>
          </a:xfrm>
          <a:ln w="38100" cmpd="sng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sz="3600" dirty="0" smtClean="0"/>
              <a:t>What technologies shaped the history of the United States between 1865 and 1910?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948865"/>
            <a:ext cx="7414211" cy="3863137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chemeClr val="tx1"/>
                </a:solidFill>
              </a:rPr>
              <a:t>Communication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Alexander Bell’s telephone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Field’s telegraph cable across the Atlantic 1866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dirty="0" err="1" smtClean="0">
                <a:solidFill>
                  <a:schemeClr val="tx1"/>
                </a:solidFill>
              </a:rPr>
              <a:t>Shole’s</a:t>
            </a:r>
            <a:r>
              <a:rPr lang="en-US" sz="3600" dirty="0" smtClean="0">
                <a:solidFill>
                  <a:schemeClr val="tx1"/>
                </a:solidFill>
              </a:rPr>
              <a:t> typewriter.</a:t>
            </a:r>
          </a:p>
          <a:p>
            <a:pPr algn="l"/>
            <a:endParaRPr lang="en-US" sz="3600" dirty="0" smtClean="0">
              <a:solidFill>
                <a:schemeClr val="tx1"/>
              </a:solidFill>
            </a:endParaRPr>
          </a:p>
          <a:p>
            <a:pPr algn="l"/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196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 cmpd="sng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Field’s Transatlantic Telegraph Line</a:t>
            </a:r>
            <a:br>
              <a:rPr lang="en-US" dirty="0" smtClean="0"/>
            </a:br>
            <a:r>
              <a:rPr lang="en-US" dirty="0" smtClean="0"/>
              <a:t>Speed of Light Communication</a:t>
            </a:r>
            <a:endParaRPr lang="en-US" dirty="0"/>
          </a:p>
        </p:txBody>
      </p:sp>
      <p:pic>
        <p:nvPicPr>
          <p:cNvPr id="4" name="Content Placeholder 3" descr="image_telegraph-howe-map-185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4283" r="142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8221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 cmpd="sng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Technologies 1865 to 1910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64967" cy="494440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4600" b="1" dirty="0" smtClean="0">
                <a:solidFill>
                  <a:schemeClr val="tx1"/>
                </a:solidFill>
              </a:rPr>
              <a:t>Transportation </a:t>
            </a:r>
          </a:p>
          <a:p>
            <a:r>
              <a:rPr lang="en-US" sz="4600" dirty="0" smtClean="0">
                <a:solidFill>
                  <a:schemeClr val="tx1"/>
                </a:solidFill>
              </a:rPr>
              <a:t>Westinghouse’s air-brake system</a:t>
            </a:r>
          </a:p>
          <a:p>
            <a:r>
              <a:rPr lang="en-US" sz="4600" dirty="0" smtClean="0">
                <a:solidFill>
                  <a:schemeClr val="tx1"/>
                </a:solidFill>
              </a:rPr>
              <a:t>Duryea brothers' gasoline-powered automobile</a:t>
            </a:r>
          </a:p>
          <a:p>
            <a:pPr marL="0" indent="0">
              <a:buNone/>
            </a:pPr>
            <a:r>
              <a:rPr lang="en-US" sz="4600" dirty="0"/>
              <a:t>	</a:t>
            </a:r>
            <a:r>
              <a:rPr lang="en-US" sz="4600" dirty="0" smtClean="0"/>
              <a:t>	[Ford comes later]</a:t>
            </a:r>
            <a:endParaRPr lang="en-US" sz="4600" dirty="0" smtClean="0">
              <a:solidFill>
                <a:schemeClr val="tx1"/>
              </a:solidFill>
            </a:endParaRPr>
          </a:p>
          <a:p>
            <a:r>
              <a:rPr lang="en-US" sz="4600" dirty="0" smtClean="0">
                <a:solidFill>
                  <a:schemeClr val="tx1"/>
                </a:solidFill>
              </a:rPr>
              <a:t>Wright brothers' first successful motorized flight</a:t>
            </a:r>
          </a:p>
          <a:p>
            <a:r>
              <a:rPr lang="en-US" sz="4600" dirty="0" smtClean="0"/>
              <a:t>https</a:t>
            </a:r>
            <a:r>
              <a:rPr lang="en-US" sz="4600" dirty="0"/>
              <a:t>://</a:t>
            </a:r>
            <a:r>
              <a:rPr lang="en-US" sz="4600" dirty="0" err="1"/>
              <a:t>www.youtube.com</a:t>
            </a:r>
            <a:r>
              <a:rPr lang="en-US" sz="4600" dirty="0"/>
              <a:t>/</a:t>
            </a:r>
            <a:r>
              <a:rPr lang="en-US" sz="4600" dirty="0" err="1"/>
              <a:t>watch?v</a:t>
            </a:r>
            <a:r>
              <a:rPr lang="en-US" sz="4600" dirty="0"/>
              <a:t>=RriKI7u72Xs</a:t>
            </a:r>
            <a:endParaRPr lang="en-US" sz="4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900" dirty="0" smtClean="0">
                <a:solidFill>
                  <a:schemeClr val="tx1"/>
                </a:solidFill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7433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38100" cmpd="sng"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Technologies 1865 to 1910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b="1" dirty="0" smtClean="0">
                <a:solidFill>
                  <a:schemeClr val="tx1"/>
                </a:solidFill>
              </a:rPr>
              <a:t>Daily Life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Edison</a:t>
            </a:r>
            <a:r>
              <a:rPr lang="en-US" sz="3600" dirty="0"/>
              <a:t>:</a:t>
            </a:r>
            <a:r>
              <a:rPr lang="en-US" sz="3600" dirty="0" smtClean="0">
                <a:solidFill>
                  <a:schemeClr val="tx1"/>
                </a:solidFill>
              </a:rPr>
              <a:t> light bulb, phonograph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Eastman: camera</a:t>
            </a:r>
          </a:p>
          <a:p>
            <a:r>
              <a:rPr lang="en-US" sz="3600" dirty="0" err="1" smtClean="0">
                <a:solidFill>
                  <a:schemeClr val="tx1"/>
                </a:solidFill>
              </a:rPr>
              <a:t>Matzeliger</a:t>
            </a:r>
            <a:r>
              <a:rPr lang="en-US" sz="3600" dirty="0" smtClean="0">
                <a:solidFill>
                  <a:schemeClr val="tx1"/>
                </a:solidFill>
              </a:rPr>
              <a:t>: Shoe lasting machine </a:t>
            </a:r>
          </a:p>
          <a:p>
            <a:pPr marL="0" indent="0"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Edison</a:t>
            </a:r>
          </a:p>
          <a:p>
            <a:pPr marL="0" indent="0">
              <a:buNone/>
            </a:pPr>
            <a:r>
              <a:rPr lang="en-US" sz="1600" dirty="0">
                <a:hlinkClick r:id="rId2"/>
              </a:rPr>
              <a:t>https://www.youtube.com/watch?v=</a:t>
            </a:r>
            <a:r>
              <a:rPr lang="en-US" sz="1600" dirty="0" smtClean="0">
                <a:hlinkClick r:id="rId2"/>
              </a:rPr>
              <a:t>HQ2RJC1a8T0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err="1" smtClean="0"/>
              <a:t>Matzeliger</a:t>
            </a:r>
            <a:endParaRPr lang="en-US" sz="1600" dirty="0"/>
          </a:p>
          <a:p>
            <a:pPr marL="0" indent="0">
              <a:buNone/>
            </a:pPr>
            <a:r>
              <a:rPr lang="en-US" sz="1600" dirty="0">
                <a:hlinkClick r:id="rId3"/>
              </a:rPr>
              <a:t>https://www.youtube.com/watch?v=</a:t>
            </a:r>
            <a:r>
              <a:rPr lang="en-US" sz="1600" dirty="0" smtClean="0">
                <a:hlinkClick r:id="rId3"/>
              </a:rPr>
              <a:t>X_yNv2ab9i4</a:t>
            </a:r>
            <a:endParaRPr lang="en-US" sz="1600" dirty="0" smtClean="0"/>
          </a:p>
          <a:p>
            <a:pPr marL="0" indent="0"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6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pic>
        <p:nvPicPr>
          <p:cNvPr id="4" name="Picture 3" descr="image_Jan Matzeliger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769289" y="4146916"/>
            <a:ext cx="1447191" cy="1979247"/>
          </a:xfrm>
          <a:prstGeom prst="rect">
            <a:avLst/>
          </a:prstGeom>
        </p:spPr>
      </p:pic>
      <p:pic>
        <p:nvPicPr>
          <p:cNvPr id="5" name="Picture 4" descr="image_Ediso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621105" y="1600200"/>
            <a:ext cx="1595375" cy="15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5047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4219" y="209371"/>
            <a:ext cx="8482571" cy="1470025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What economic choices did America make?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9194" y="2228172"/>
            <a:ext cx="8319758" cy="3876873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•   Laissez-faire (“let people do as they choose”) is based on private enterprise, not government regulation. (Who benefited?)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•   </a:t>
            </a:r>
            <a:r>
              <a:rPr lang="en-US" dirty="0">
                <a:solidFill>
                  <a:schemeClr val="tx1"/>
                </a:solidFill>
              </a:rPr>
              <a:t>T</a:t>
            </a:r>
            <a:r>
              <a:rPr lang="en-US" dirty="0" smtClean="0">
                <a:solidFill>
                  <a:schemeClr val="tx1"/>
                </a:solidFill>
              </a:rPr>
              <a:t>ariffs brought income to the nation. (</a:t>
            </a:r>
            <a:r>
              <a:rPr lang="en-US" dirty="0">
                <a:solidFill>
                  <a:schemeClr val="tx1"/>
                </a:solidFill>
              </a:rPr>
              <a:t>T</a:t>
            </a:r>
            <a:r>
              <a:rPr lang="en-US" dirty="0" smtClean="0">
                <a:solidFill>
                  <a:schemeClr val="tx1"/>
                </a:solidFill>
              </a:rPr>
              <a:t>oo high? Lower them. Adjust to market forces.)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•   By the early 1900s, the United States was one of the largest free-trade </a:t>
            </a:r>
            <a:r>
              <a:rPr lang="en-US" i="1" dirty="0" smtClean="0">
                <a:solidFill>
                  <a:schemeClr val="tx1"/>
                </a:solidFill>
              </a:rPr>
              <a:t>areas</a:t>
            </a:r>
            <a:r>
              <a:rPr lang="en-US" dirty="0" smtClean="0">
                <a:solidFill>
                  <a:schemeClr val="tx1"/>
                </a:solidFill>
              </a:rPr>
              <a:t> in the world.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322361" y="618645"/>
            <a:ext cx="184666" cy="369332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 descr="balanc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361998" y="5835903"/>
            <a:ext cx="1042630" cy="80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260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7782</TotalTime>
  <Words>600</Words>
  <Application>Microsoft Macintosh PowerPoint</Application>
  <PresentationFormat>On-screen Show (4:3)</PresentationFormat>
  <Paragraphs>55</Paragraphs>
  <Slides>10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American Progress, John Gast 1872</vt:lpstr>
      <vt:lpstr>Do Now</vt:lpstr>
      <vt:lpstr>How did America surge forward from 1865 to 1910?</vt:lpstr>
      <vt:lpstr>What technologies shaped the history of the United States between 1865 and 1910?</vt:lpstr>
      <vt:lpstr>Field’s Transatlantic Telegraph Line Speed of Light Communication</vt:lpstr>
      <vt:lpstr>Technologies 1865 to 1910</vt:lpstr>
      <vt:lpstr>Technologies 1865 to 1910</vt:lpstr>
      <vt:lpstr>What economic choices did America make?</vt:lpstr>
      <vt:lpstr>Why do economists refer to Adam Smith as the “father of economics”?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Hagerty</dc:creator>
  <cp:lastModifiedBy>Thomas Hagerty</cp:lastModifiedBy>
  <cp:revision>83</cp:revision>
  <dcterms:created xsi:type="dcterms:W3CDTF">2017-09-27T16:06:10Z</dcterms:created>
  <dcterms:modified xsi:type="dcterms:W3CDTF">2017-09-27T16:06:22Z</dcterms:modified>
</cp:coreProperties>
</file>